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48" r:id="rId2"/>
  </p:sldMasterIdLst>
  <p:notesMasterIdLst>
    <p:notesMasterId r:id="rId12"/>
  </p:notesMasterIdLst>
  <p:sldIdLst>
    <p:sldId id="256" r:id="rId3"/>
    <p:sldId id="257" r:id="rId4"/>
    <p:sldId id="275" r:id="rId5"/>
    <p:sldId id="261" r:id="rId6"/>
    <p:sldId id="274" r:id="rId7"/>
    <p:sldId id="272" r:id="rId8"/>
    <p:sldId id="276" r:id="rId9"/>
    <p:sldId id="262" r:id="rId10"/>
    <p:sldId id="269" r:id="rId11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juOPBBdvf8N6IC2aJoSzEH0xKp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4872C9-B2BF-0979-B6DC-EC67E03426EC}" v="1" dt="2024-12-24T20:39:49.041"/>
  </p1510:revLst>
</p1510:revInfo>
</file>

<file path=ppt/tableStyles.xml><?xml version="1.0" encoding="utf-8"?>
<a:tblStyleLst xmlns:a="http://schemas.openxmlformats.org/drawingml/2006/main" def="{26FB44E6-B57E-46A3-8D05-D578C09E5747}">
  <a:tblStyle styleId="{26FB44E6-B57E-46A3-8D05-D578C09E57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6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3" Type="http://schemas.openxmlformats.org/officeDocument/2006/relationships/slide" Target="slides/slide1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10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30" Type="http://customschemas.google.com/relationships/presentationmetadata" Target="metadata"/><Relationship Id="rId35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9623946338000112"/>
          <c:y val="1.49016214313476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Стоимость в месяц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Microsoft Power BI</c:v>
                </c:pt>
                <c:pt idx="1">
                  <c:v>Tableau Creator</c:v>
                </c:pt>
                <c:pt idx="2">
                  <c:v>Analytic Workspace (AW BI)</c:v>
                </c:pt>
                <c:pt idx="3">
                  <c:v>Visiology</c:v>
                </c:pt>
              </c:strCache>
            </c:strRef>
          </c:cat>
          <c:val>
            <c:numRef>
              <c:f>Лист1!$B$2:$B$5</c:f>
              <c:numCache>
                <c:formatCode>#\ ##0\ "₽"</c:formatCode>
                <c:ptCount val="4"/>
                <c:pt idx="0">
                  <c:v>490000</c:v>
                </c:pt>
                <c:pt idx="1">
                  <c:v>600000</c:v>
                </c:pt>
                <c:pt idx="2">
                  <c:v>66000</c:v>
                </c:pt>
                <c:pt idx="3">
                  <c:v>100000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62-46FD-9EAC-A51D6257513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783190223"/>
        <c:axId val="783189391"/>
      </c:barChart>
      <c:catAx>
        <c:axId val="783190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ru-RU"/>
          </a:p>
        </c:txPr>
        <c:crossAx val="783189391"/>
        <c:crosses val="autoZero"/>
        <c:auto val="1"/>
        <c:lblAlgn val="ctr"/>
        <c:lblOffset val="100"/>
        <c:noMultiLvlLbl val="0"/>
      </c:catAx>
      <c:valAx>
        <c:axId val="783189391"/>
        <c:scaling>
          <c:orientation val="minMax"/>
        </c:scaling>
        <c:delete val="1"/>
        <c:axPos val="l"/>
        <c:numFmt formatCode="#\ ##0\ &quot;₽&quot;" sourceLinked="1"/>
        <c:majorTickMark val="none"/>
        <c:minorTickMark val="none"/>
        <c:tickLblPos val="nextTo"/>
        <c:crossAx val="783190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55242573f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3055242573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ru-RU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8087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>
          <a:extLst>
            <a:ext uri="{FF2B5EF4-FFF2-40B4-BE49-F238E27FC236}">
              <a16:creationId xmlns:a16="http://schemas.microsoft.com/office/drawing/2014/main" id="{0845864E-8985-B347-4AE8-2EC0CCA0E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055242573f_0_153:notes">
            <a:extLst>
              <a:ext uri="{FF2B5EF4-FFF2-40B4-BE49-F238E27FC236}">
                <a16:creationId xmlns:a16="http://schemas.microsoft.com/office/drawing/2014/main" id="{2F7B29FC-848C-2B86-E88B-3E2B9C80FD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055242573f_0_153:notes">
            <a:extLst>
              <a:ext uri="{FF2B5EF4-FFF2-40B4-BE49-F238E27FC236}">
                <a16:creationId xmlns:a16="http://schemas.microsoft.com/office/drawing/2014/main" id="{477F9DCF-1D50-E69D-3031-A5548D24C5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8812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055242573f_0_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3055242573f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CF8257-CE5A-41F2-A550-6B4F11CFD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CE3A10-290F-47F0-AB7B-6CEDFBE53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EBE050-D1F9-4A7C-9381-A03EBA9A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9EDB2F-8B82-442D-9E49-C35C1974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D5F957-0006-47E2-A2DE-9B66E271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453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59389-E257-4990-A183-CF69D2BDF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A9817C-FD3D-4B4A-B5C7-BCDDF47BB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5C6022-66C1-4F99-AE48-8EC4EEC7C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84AC18-C80B-4BFF-BBC3-2E9797EC0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C706AA-9D16-463D-8863-953EDD88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7028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D14F27-1E53-47F3-8954-C05BEE166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5C480B-B500-4539-9BDC-A98C17FFC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F37114-F46F-453A-94D5-9F349787C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27C948-8FD4-4694-A927-51A41D37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880105-517A-4380-8B39-208301840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523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83588-DC9F-40AD-96B0-8753D8FBF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FD7E03-FC5E-42C8-B8AA-8799FD1C3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6CB48F-8B5A-46C2-A759-BF88B6E9D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46C77D3-6E90-4C21-B52B-85953FC96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DC1F4E-81B8-4AF3-B708-B0F8E5AC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3FC9671-67B6-4CD5-842D-E2E7A9A8E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01195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86210B-37F8-4906-98DA-D10DA3A86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3C5CC9-A1FA-4725-8C3B-41824C39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171D59-551A-430D-A15F-12355342D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F2BB3C3-15D6-48B6-A417-42AEC88172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EB07018-70DF-4584-9C6C-5B727A5A1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0B8B7E1-96BA-423C-AF99-C474587DE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E7A97B6-002F-40CC-9BB4-A90B2B37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BCC7403-E2E0-44B0-A7B8-F382E07C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407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C2BB46-2C55-44DD-9DEC-B22C94B1A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82BEE0E-6559-46D8-B574-F55889B2C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0FF9E48-55A3-4712-8BE2-93440609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D7C734-6760-4416-B23C-BE151121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6805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EE89DBC-B089-4CB9-822B-CFB1651F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CB3F8A-D27B-4C51-9356-392C6D658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1C5FC6C-9CBD-44C2-A222-032B14241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7117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51808-853F-4BDB-A110-106AF32D6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A8AEE7-E406-4689-9022-F18F3A359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F293F08-5CAB-4F8C-A2B0-9C32DC098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5188BF7-9748-47D7-A50A-2B8ECA264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2190A6-A01A-4492-87C7-FE4B6B980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4ECA3C-12BE-4AB0-A716-0E0D8998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50297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DA780A-A54A-4E3C-A757-6B7261AAC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7E57820-97F9-4DBF-904C-688A18C03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6E14EC-77F8-49E5-A07A-A9DFB3B79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83A120-0F53-457D-8E06-D40BF8DE2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ABDDC0-BCFE-4083-89B9-4BB28D0F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665F36-FA0B-4888-8B24-2BB6DE64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954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F372F-4AD4-4E11-B017-EB1EA61FD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965196-F0D3-488B-A7C8-5331981C5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8C3FB8-CD1E-440F-AC95-980AA997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68535B-4391-437C-A9BB-F6798D6F1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0016DC-412D-43A2-8F1C-F0186211E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5463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365334C-D6B4-44F7-87C8-2603E2E8F2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839AAD6-0CFD-4A24-9FBA-E96305CF6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EAA133-9DE1-4C8E-A1C2-B596F4CA2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3A1A99-E58D-4E35-AB9C-C91C042F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D3A260-F8B8-4E7E-9735-6B4FC3A79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6554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A3210A-E9B2-4C87-95DB-9E652F773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B8F6E5-8E86-4552-9E82-67B21E153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D40828-5E34-470B-BF21-71CA62398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14408-364D-41BF-9238-3A05F6E476B3}" type="datetimeFigureOut">
              <a:rPr lang="ru-RU" smtClean="0"/>
              <a:pPr/>
              <a:t>24.12.2024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C61224-CC57-4D6F-8627-A740EC7F78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DC0C5F-8EAE-4EB3-B136-CEE14264F2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0CA17-8400-4AD4-89A9-6AE1F914703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4777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520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978408" y="4761480"/>
            <a:ext cx="3948434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Программа обучения: </a:t>
            </a:r>
            <a:r>
              <a:rPr lang="en-US" sz="14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I</a:t>
            </a:r>
            <a:r>
              <a:rPr lang="en-US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 – </a:t>
            </a:r>
            <a:r>
              <a:rPr lang="ru-RU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сервисы и технологии обработки данных на транспорте</a:t>
            </a:r>
            <a:endParaRPr dirty="0"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4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Группа:   </a:t>
            </a:r>
            <a:r>
              <a:rPr lang="ru-RU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ШАД</a:t>
            </a:r>
            <a:r>
              <a:rPr lang="ru-RU" sz="14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- 411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978408" y="2065938"/>
            <a:ext cx="667682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1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Дашборд</a:t>
            </a:r>
            <a:r>
              <a:rPr lang="ru-RU" sz="44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«ЦМ»</a:t>
            </a:r>
            <a:endParaRPr sz="4400"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6001512" y="4761480"/>
            <a:ext cx="60960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Наставник: </a:t>
            </a:r>
            <a:r>
              <a:rPr lang="ru-RU" sz="1400" dirty="0" err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Проневич</a:t>
            </a:r>
            <a:r>
              <a:rPr lang="ru-RU" sz="14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Ольга Борисовна </a:t>
            </a:r>
            <a:br>
              <a:rPr lang="ru-RU" sz="1400" b="1" dirty="0">
                <a:latin typeface="Verdana"/>
                <a:ea typeface="Verdana"/>
                <a:cs typeface="Verdana"/>
              </a:rPr>
            </a:br>
            <a:r>
              <a:rPr lang="ru-RU" sz="14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Команда: </a:t>
            </a:r>
            <a:br>
              <a:rPr lang="ru-RU" sz="1400" dirty="0">
                <a:latin typeface="Verdana"/>
                <a:ea typeface="Verdana"/>
                <a:cs typeface="Verdana"/>
              </a:rPr>
            </a:br>
            <a:r>
              <a:rPr lang="ru-RU" sz="1400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Итулин Максим Валерьевич (Лидер-разработчик)</a:t>
            </a:r>
            <a:endParaRPr dirty="0"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  <a:latin typeface="Verdana"/>
                <a:ea typeface="Verdana"/>
                <a:sym typeface="Verdana"/>
              </a:rPr>
              <a:t>Аникеев Максим Александрович (Аналитик)</a:t>
            </a:r>
            <a:endParaRPr lang="ru-RU" dirty="0">
              <a:solidFill>
                <a:schemeClr val="lt1"/>
              </a:solidFill>
              <a:latin typeface="Verdana"/>
              <a:ea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  <a:latin typeface="Verdana"/>
                <a:ea typeface="Verdana"/>
                <a:sym typeface="Verdana"/>
              </a:rPr>
              <a:t>Прошин Михаил Игоревич (разработчик)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3" name="Google Shape;90;p1">
            <a:extLst>
              <a:ext uri="{FF2B5EF4-FFF2-40B4-BE49-F238E27FC236}">
                <a16:creationId xmlns:a16="http://schemas.microsoft.com/office/drawing/2014/main" id="{2973F4CC-AE15-3CE9-CB2D-5526E8F0F3F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95784" y="5206"/>
            <a:ext cx="3696216" cy="12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229;p7">
            <a:extLst>
              <a:ext uri="{FF2B5EF4-FFF2-40B4-BE49-F238E27FC236}">
                <a16:creationId xmlns:a16="http://schemas.microsoft.com/office/drawing/2014/main" id="{0B652A26-F67B-FCDE-88D3-0886BDEC674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055242573f_0_64"/>
          <p:cNvSpPr txBox="1"/>
          <p:nvPr/>
        </p:nvSpPr>
        <p:spPr>
          <a:xfrm>
            <a:off x="148817" y="73049"/>
            <a:ext cx="6580092" cy="126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rgbClr val="005CC9"/>
                </a:solidFill>
                <a:latin typeface="Verdana"/>
                <a:ea typeface="Verdana"/>
                <a:sym typeface="Verdana"/>
              </a:rPr>
              <a:t>Заказчик и проблема</a:t>
            </a:r>
            <a:endParaRPr dirty="0">
              <a:solidFill>
                <a:srgbClr val="005CC9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187CD-88D6-37E3-917E-A2A03300E749}"/>
              </a:ext>
            </a:extLst>
          </p:cNvPr>
          <p:cNvSpPr txBox="1"/>
          <p:nvPr/>
        </p:nvSpPr>
        <p:spPr>
          <a:xfrm>
            <a:off x="196949" y="1407942"/>
            <a:ext cx="4676016" cy="27956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Наш заказчик ООО «ЦМ» Центральная дирекция по управлению терминально-складским комплексом – филиал ОАО «РЖД».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Рисунок 1" descr="Picture background">
            <a:extLst>
              <a:ext uri="{FF2B5EF4-FFF2-40B4-BE49-F238E27FC236}">
                <a16:creationId xmlns:a16="http://schemas.microsoft.com/office/drawing/2014/main" id="{6B321797-14DA-0B0D-537B-9E0A8BE4B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2028" y="1"/>
            <a:ext cx="1259972" cy="125997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AF73D8A-4578-E113-6CC0-23B2DB0679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9914" y="1334894"/>
            <a:ext cx="6968830" cy="3550715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Рисунок 6" descr="Изображение выглядит как текст, Шрифт, снимок экрана, рукописный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CCFFDBA-079B-0685-D2AF-388A29C5A4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821" y="3335642"/>
            <a:ext cx="4525395" cy="1549967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8765D-D84A-B44A-EB23-1A045A801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E80E36B4-6C2A-2A16-6F6A-E1C126AB930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0;g3055242573f_0_64">
            <a:extLst>
              <a:ext uri="{FF2B5EF4-FFF2-40B4-BE49-F238E27FC236}">
                <a16:creationId xmlns:a16="http://schemas.microsoft.com/office/drawing/2014/main" id="{2893AD7C-48F2-93AE-FDC2-9A9B50208EAA}"/>
              </a:ext>
            </a:extLst>
          </p:cNvPr>
          <p:cNvSpPr txBox="1"/>
          <p:nvPr/>
        </p:nvSpPr>
        <p:spPr>
          <a:xfrm>
            <a:off x="50312" y="257"/>
            <a:ext cx="1189464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rgbClr val="005CC9"/>
                </a:solidFill>
                <a:latin typeface="Verdana"/>
                <a:ea typeface="Verdana"/>
                <a:sym typeface="Verdana"/>
              </a:rPr>
              <a:t>Прошин Михаил</a:t>
            </a:r>
            <a:endParaRPr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E53938-7369-567D-259A-557BF005F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18" y="708103"/>
            <a:ext cx="10814964" cy="508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65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0B3CBEA9-7F4D-8FDC-B688-69DA94245AC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0;g3055242573f_0_64">
            <a:extLst>
              <a:ext uri="{FF2B5EF4-FFF2-40B4-BE49-F238E27FC236}">
                <a16:creationId xmlns:a16="http://schemas.microsoft.com/office/drawing/2014/main" id="{4E29C5D6-4F1C-7A8B-EF6F-76833B4879A4}"/>
              </a:ext>
            </a:extLst>
          </p:cNvPr>
          <p:cNvSpPr txBox="1"/>
          <p:nvPr/>
        </p:nvSpPr>
        <p:spPr>
          <a:xfrm>
            <a:off x="50312" y="257"/>
            <a:ext cx="1189464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rgbClr val="005CC9"/>
                </a:solidFill>
                <a:latin typeface="Verdana"/>
                <a:ea typeface="Verdana"/>
                <a:sym typeface="Verdana"/>
              </a:rPr>
              <a:t>Итулин Максим</a:t>
            </a:r>
            <a:endParaRPr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BC9C04-2E60-9917-45EF-98EE7A2726F5}"/>
              </a:ext>
            </a:extLst>
          </p:cNvPr>
          <p:cNvSpPr txBox="1"/>
          <p:nvPr/>
        </p:nvSpPr>
        <p:spPr>
          <a:xfrm>
            <a:off x="138133" y="824647"/>
            <a:ext cx="4415937" cy="59811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Реализация: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HTML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Библиотеки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Dash</a:t>
            </a:r>
            <a:endParaRPr lang="ru-RU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Dash_draggable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Pandas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Файлы: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Excel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CSV</a:t>
            </a:r>
          </a:p>
          <a:p>
            <a:pPr marL="285750" indent="-285750" algn="just">
              <a:lnSpc>
                <a:spcPct val="150000"/>
              </a:lnSpc>
              <a:spcAft>
                <a:spcPts val="800"/>
              </a:spcAft>
              <a:buFontTx/>
              <a:buChar char="-"/>
            </a:pPr>
            <a:endParaRPr lang="ru-RU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" name="2024-12-24 16-37-38">
            <a:hlinkClick r:id="" action="ppaction://media"/>
            <a:extLst>
              <a:ext uri="{FF2B5EF4-FFF2-40B4-BE49-F238E27FC236}">
                <a16:creationId xmlns:a16="http://schemas.microsoft.com/office/drawing/2014/main" id="{FB83927C-0D39-5AE4-3345-D6BC4B618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89806" y="824647"/>
            <a:ext cx="8696252" cy="489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03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CBB10-85D6-5D44-4F84-A4C1E31C5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D2F67B42-CC47-4397-747E-2A44612B5AA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0;g3055242573f_0_64">
            <a:extLst>
              <a:ext uri="{FF2B5EF4-FFF2-40B4-BE49-F238E27FC236}">
                <a16:creationId xmlns:a16="http://schemas.microsoft.com/office/drawing/2014/main" id="{F7F7FA15-95F4-3374-B348-D537A8D71C87}"/>
              </a:ext>
            </a:extLst>
          </p:cNvPr>
          <p:cNvSpPr txBox="1"/>
          <p:nvPr/>
        </p:nvSpPr>
        <p:spPr>
          <a:xfrm>
            <a:off x="50312" y="257"/>
            <a:ext cx="11894640" cy="126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ru-RU" sz="4000" b="1" dirty="0">
                <a:solidFill>
                  <a:srgbClr val="005CC9"/>
                </a:solidFill>
                <a:latin typeface="Verdana"/>
                <a:ea typeface="Verdana"/>
                <a:sym typeface="Verdana"/>
              </a:rPr>
              <a:t>Итулин Максим</a:t>
            </a:r>
            <a:endParaRPr lang="ru-RU"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8ACAC0-5FDE-2043-1A05-622F008212E8}"/>
              </a:ext>
            </a:extLst>
          </p:cNvPr>
          <p:cNvSpPr txBox="1"/>
          <p:nvPr/>
        </p:nvSpPr>
        <p:spPr>
          <a:xfrm>
            <a:off x="138133" y="824647"/>
            <a:ext cx="4475277" cy="59811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Построение графиков: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Нажав на кнопку, в левом верху экрана, можно перейти в сплывающее меню для погрузки файлов и построения графиков, графики строятся на основе выбранных осей, разметка осей показана в отдельном окне «просмотра файла»,  переход на вкладку «просмотра файла», осуществляется через нажатие на соответствующую кнопку в левом низу экрана.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Дашборд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поддерживает множество вариантов постройки графиков, все графики интерактивны, их можно расширять, менять местами и более детально осматривать при увеличении.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" name="2024-12-24 16-35-24">
            <a:hlinkClick r:id="" action="ppaction://media"/>
            <a:extLst>
              <a:ext uri="{FF2B5EF4-FFF2-40B4-BE49-F238E27FC236}">
                <a16:creationId xmlns:a16="http://schemas.microsoft.com/office/drawing/2014/main" id="{442198FC-E7E7-10F9-7C79-2DDB851FEC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88082" y="1057836"/>
            <a:ext cx="7365785" cy="41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9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1770D347-9D94-E19F-7CD8-B2FCCC86263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206334" y="630231"/>
            <a:ext cx="77422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Почему не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Yandex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DataLens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?</a:t>
            </a:r>
            <a:b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Заказчик отказался пользовался сервисами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Yandex</a:t>
            </a:r>
          </a:p>
          <a:p>
            <a:endParaRPr lang="ru-RU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Почему мы используем самописный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дашборд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Кастомизация</a:t>
            </a:r>
          </a:p>
          <a:p>
            <a:pPr marL="285750" indent="-2857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Не зависит от сторонних компаний</a:t>
            </a:r>
          </a:p>
          <a:p>
            <a:pPr marL="285750" indent="-2857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Собственное развёртывание</a:t>
            </a:r>
          </a:p>
          <a:p>
            <a:pPr marL="285750" indent="-2857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Уникальность</a:t>
            </a:r>
          </a:p>
          <a:p>
            <a:pPr marL="285750" indent="-2857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Бесплатно</a:t>
            </a:r>
            <a:endParaRPr lang="ru-RU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2B028C7C-E02E-4442-B6C8-EB8CBD081C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7605387"/>
              </p:ext>
            </p:extLst>
          </p:nvPr>
        </p:nvGraphicFramePr>
        <p:xfrm>
          <a:off x="7948610" y="719375"/>
          <a:ext cx="3996342" cy="3342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5FC47B5-EA56-4F75-B4B7-3821D22FC282}"/>
              </a:ext>
            </a:extLst>
          </p:cNvPr>
          <p:cNvSpPr txBox="1"/>
          <p:nvPr/>
        </p:nvSpPr>
        <p:spPr>
          <a:xfrm>
            <a:off x="203035" y="2659538"/>
            <a:ext cx="75425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Почему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Dash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?</a:t>
            </a:r>
          </a:p>
          <a:p>
            <a:pPr algn="just"/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Dash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— это мощный инструмент для создания интерактивных веб-приложений на Python. Он особенно полезен для данных учёных и инженеров, так как позволяет легко визуализировать данные и создавать интерактивные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дашборды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без необходимости глубоких знаний в области веб-разработки.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Dash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использует компоненты, основанные на React.js, что обеспечивает высокую производительность и гибкость. Кроме того,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Dash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легко интегрируется с другими популярными библиотеками Python, такими как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Pandas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NumPy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и </a:t>
            </a:r>
            <a:r>
              <a:rPr lang="ru-RU" b="0" i="0" dirty="0" err="1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Plotly</a:t>
            </a:r>
            <a:r>
              <a:rPr lang="ru-RU" b="0" i="0" dirty="0">
                <a:solidFill>
                  <a:srgbClr val="18181B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, что делает его универсальным решением для анализа данных и визуализации.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7876A8A1-3B8A-4FAE-BFD9-FF7845DF8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8610" y="4217632"/>
            <a:ext cx="3996341" cy="1530514"/>
          </a:xfrm>
          <a:prstGeom prst="rect">
            <a:avLst/>
          </a:prstGeom>
        </p:spPr>
      </p:pic>
      <p:sp>
        <p:nvSpPr>
          <p:cNvPr id="3" name="Google Shape;100;g3055242573f_0_64">
            <a:extLst>
              <a:ext uri="{FF2B5EF4-FFF2-40B4-BE49-F238E27FC236}">
                <a16:creationId xmlns:a16="http://schemas.microsoft.com/office/drawing/2014/main" id="{F220310E-8ADC-6930-FC17-86AACB82E22A}"/>
              </a:ext>
            </a:extLst>
          </p:cNvPr>
          <p:cNvSpPr txBox="1"/>
          <p:nvPr/>
        </p:nvSpPr>
        <p:spPr>
          <a:xfrm>
            <a:off x="154227" y="0"/>
            <a:ext cx="1189464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rgbClr val="005CC9"/>
                </a:solidFill>
                <a:latin typeface="Verdana"/>
                <a:ea typeface="Verdana"/>
                <a:sym typeface="Verdana"/>
              </a:rPr>
              <a:t>Аникеев Максим</a:t>
            </a:r>
            <a:endParaRPr sz="3600" b="1" dirty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E8162E-08CF-2F93-C83E-05DA68D4E1FD}"/>
              </a:ext>
            </a:extLst>
          </p:cNvPr>
          <p:cNvSpPr txBox="1"/>
          <p:nvPr/>
        </p:nvSpPr>
        <p:spPr>
          <a:xfrm>
            <a:off x="206334" y="4982889"/>
            <a:ext cx="77422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Ниже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приведины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аналоги и почему мы их не стали рассматривать:</a:t>
            </a:r>
          </a:p>
          <a:p>
            <a:pPr marL="171450" indent="-1714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Любое иностранное ПО (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Micrasoft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Power Bi, Tableau Creator 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и т.д.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)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171450" indent="-171450">
              <a:buFontTx/>
              <a:buChar char="-"/>
            </a:pP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Любое решение, что требует изначальной </a:t>
            </a:r>
            <a:r>
              <a:rPr lang="ru-RU" dirty="0" err="1">
                <a:latin typeface="Verdana" panose="020B0604030504040204" pitchFamily="34" charset="0"/>
                <a:ea typeface="Verdana" panose="020B0604030504040204" pitchFamily="34" charset="0"/>
              </a:rPr>
              <a:t>подгрузки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 файлов (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Apache Superset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4859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>
          <a:extLst>
            <a:ext uri="{FF2B5EF4-FFF2-40B4-BE49-F238E27FC236}">
              <a16:creationId xmlns:a16="http://schemas.microsoft.com/office/drawing/2014/main" id="{CF06A8B6-5FC2-2E7F-58AE-3AE48F6DF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DFE9F721-C728-44E4-FC6D-10B7B738B6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3055242573f_0_153">
            <a:extLst>
              <a:ext uri="{FF2B5EF4-FFF2-40B4-BE49-F238E27FC236}">
                <a16:creationId xmlns:a16="http://schemas.microsoft.com/office/drawing/2014/main" id="{A3580C84-6CA1-45F3-8645-FEE58280884F}"/>
              </a:ext>
            </a:extLst>
          </p:cNvPr>
          <p:cNvSpPr txBox="1"/>
          <p:nvPr/>
        </p:nvSpPr>
        <p:spPr>
          <a:xfrm>
            <a:off x="371040" y="190308"/>
            <a:ext cx="1170520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defRPr/>
            </a:pPr>
            <a:r>
              <a:rPr lang="ru-RU" sz="3600" b="1" dirty="0">
                <a:solidFill>
                  <a:srgbClr val="005CC9"/>
                </a:solidFill>
                <a:latin typeface="Verdana"/>
                <a:ea typeface="Verdana"/>
                <a:cs typeface="Verdana"/>
                <a:sym typeface="Verdana"/>
              </a:rPr>
              <a:t>Образ результата      / Итоговый результат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005CC9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3" name="Google Shape;163;g3055242573f_0_153">
            <a:extLst>
              <a:ext uri="{FF2B5EF4-FFF2-40B4-BE49-F238E27FC236}">
                <a16:creationId xmlns:a16="http://schemas.microsoft.com/office/drawing/2014/main" id="{5540815C-4204-5495-389E-CF4BDBF4ABFE}"/>
              </a:ext>
            </a:extLst>
          </p:cNvPr>
          <p:cNvSpPr txBox="1"/>
          <p:nvPr/>
        </p:nvSpPr>
        <p:spPr>
          <a:xfrm>
            <a:off x="371057" y="1716225"/>
            <a:ext cx="1996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1EE24BA-2253-BD1D-FF7A-11CA6497D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79" y="1392191"/>
            <a:ext cx="6011935" cy="308096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4A0B35-FD11-51A3-B352-364F991B84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4241" y="1391262"/>
            <a:ext cx="5553544" cy="307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5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29;p7">
            <a:extLst>
              <a:ext uri="{FF2B5EF4-FFF2-40B4-BE49-F238E27FC236}">
                <a16:creationId xmlns:a16="http://schemas.microsoft.com/office/drawing/2014/main" id="{2A4DB2B8-85BB-7DB9-590B-20463ABBA2C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3055242573f_0_121"/>
          <p:cNvSpPr txBox="1"/>
          <p:nvPr/>
        </p:nvSpPr>
        <p:spPr>
          <a:xfrm>
            <a:off x="371040" y="415000"/>
            <a:ext cx="6849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5CC9"/>
                </a:solidFill>
                <a:latin typeface="Verdana"/>
                <a:ea typeface="Verdana"/>
                <a:cs typeface="Verdana"/>
                <a:sym typeface="Verdana"/>
              </a:rPr>
              <a:t>Подведение итогов</a:t>
            </a:r>
            <a:endParaRPr dirty="0">
              <a:solidFill>
                <a:srgbClr val="005CC9"/>
              </a:solidFill>
            </a:endParaRPr>
          </a:p>
        </p:txBody>
      </p:sp>
      <p:sp>
        <p:nvSpPr>
          <p:cNvPr id="156" name="Google Shape;156;g3055242573f_0_121"/>
          <p:cNvSpPr txBox="1"/>
          <p:nvPr/>
        </p:nvSpPr>
        <p:spPr>
          <a:xfrm>
            <a:off x="371057" y="1716225"/>
            <a:ext cx="1996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3DB45E-C4E3-77A0-50FF-51A87D266A64}"/>
              </a:ext>
            </a:extLst>
          </p:cNvPr>
          <p:cNvSpPr txBox="1"/>
          <p:nvPr/>
        </p:nvSpPr>
        <p:spPr>
          <a:xfrm>
            <a:off x="371040" y="1476500"/>
            <a:ext cx="6849900" cy="222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Реализовано решение написанное на языке 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Pyrhon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с использованием 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html</a:t>
            </a: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, способное читать и самостоятельно размечать файлы формата 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Excel </a:t>
            </a: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и 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CSV</a:t>
            </a: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, а так же на основе этих данных, из файла, строить интерактивные графики и полноценный </a:t>
            </a:r>
            <a:r>
              <a:rPr lang="ru-RU" sz="1600" dirty="0" err="1">
                <a:latin typeface="Verdana" panose="020B0604030504040204" pitchFamily="34" charset="0"/>
                <a:ea typeface="Verdana" panose="020B0604030504040204" pitchFamily="34" charset="0"/>
              </a:rPr>
              <a:t>дашборд</a:t>
            </a:r>
            <a:r>
              <a:rPr lang="ru-RU" sz="16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1600" dirty="0"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sz="1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20087EF-65B7-5359-2604-249F26078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117" y="1476500"/>
            <a:ext cx="4180706" cy="31552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29;p7">
            <a:extLst>
              <a:ext uri="{FF2B5EF4-FFF2-40B4-BE49-F238E27FC236}">
                <a16:creationId xmlns:a16="http://schemas.microsoft.com/office/drawing/2014/main" id="{68213121-BBA4-0D59-8C78-FC28F126D06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"/>
          <p:cNvSpPr txBox="1"/>
          <p:nvPr/>
        </p:nvSpPr>
        <p:spPr>
          <a:xfrm>
            <a:off x="2741755" y="2483876"/>
            <a:ext cx="670849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>
                <a:solidFill>
                  <a:srgbClr val="005CC9"/>
                </a:solidFill>
                <a:latin typeface="Verdana"/>
                <a:ea typeface="Verdana"/>
                <a:cs typeface="Verdana"/>
                <a:sym typeface="Verdana"/>
              </a:rPr>
              <a:t>Спасибо за внимание</a:t>
            </a:r>
            <a:endParaRPr/>
          </a:p>
        </p:txBody>
      </p:sp>
      <p:pic>
        <p:nvPicPr>
          <p:cNvPr id="208" name="Google Shape;208;p4"/>
          <p:cNvPicPr preferRelativeResize="0"/>
          <p:nvPr/>
        </p:nvPicPr>
        <p:blipFill rotWithShape="1">
          <a:blip r:embed="rId4">
            <a:alphaModFix/>
          </a:blip>
          <a:srcRect l="975" t="1067" r="62124" b="77866"/>
          <a:stretch/>
        </p:blipFill>
        <p:spPr>
          <a:xfrm>
            <a:off x="8650224" y="229373"/>
            <a:ext cx="3416847" cy="1097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380</Words>
  <Application>Microsoft Office PowerPoint</Application>
  <PresentationFormat>Широкоэкранный</PresentationFormat>
  <Paragraphs>48</Paragraphs>
  <Slides>9</Slides>
  <Notes>6</Notes>
  <HiddenSlides>0</HiddenSlides>
  <MMClips>2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1" baseType="lpstr">
      <vt:lpstr>Тема Office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Жучков</dc:creator>
  <cp:lastModifiedBy>Максим Итулин</cp:lastModifiedBy>
  <cp:revision>124</cp:revision>
  <dcterms:created xsi:type="dcterms:W3CDTF">2024-05-22T10:11:20Z</dcterms:created>
  <dcterms:modified xsi:type="dcterms:W3CDTF">2024-12-24T20:41:03Z</dcterms:modified>
</cp:coreProperties>
</file>

<file path=docProps/thumbnail.jpeg>
</file>